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1DE7F73-B8E1-49D7-8B2E-08CE5BC5BE80}" type="datetimeFigureOut">
              <a:rPr lang="en-CA" smtClean="0"/>
              <a:t>2017-03-13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385162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E7F73-B8E1-49D7-8B2E-08CE5BC5BE80}" type="datetimeFigureOut">
              <a:rPr lang="en-CA" smtClean="0"/>
              <a:t>2017-03-13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38602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E7F73-B8E1-49D7-8B2E-08CE5BC5BE80}" type="datetimeFigureOut">
              <a:rPr lang="en-CA" smtClean="0"/>
              <a:t>2017-03-13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3265621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E7F73-B8E1-49D7-8B2E-08CE5BC5BE80}" type="datetimeFigureOut">
              <a:rPr lang="en-CA" smtClean="0"/>
              <a:t>2017-03-13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12C740-F5C1-4C3E-BB01-927BEFF78C96}" type="slidenum">
              <a:rPr lang="en-CA" smtClean="0"/>
              <a:t>‹#›</a:t>
            </a:fld>
            <a:endParaRPr lang="en-CA"/>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1589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E7F73-B8E1-49D7-8B2E-08CE5BC5BE80}" type="datetimeFigureOut">
              <a:rPr lang="en-CA" smtClean="0"/>
              <a:t>2017-03-13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131802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1DE7F73-B8E1-49D7-8B2E-08CE5BC5BE80}" type="datetimeFigureOut">
              <a:rPr lang="en-CA" smtClean="0"/>
              <a:t>2017-03-13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1723448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1DE7F73-B8E1-49D7-8B2E-08CE5BC5BE80}" type="datetimeFigureOut">
              <a:rPr lang="en-CA" smtClean="0"/>
              <a:t>2017-03-13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328564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E7F73-B8E1-49D7-8B2E-08CE5BC5BE80}" type="datetimeFigureOut">
              <a:rPr lang="en-CA" smtClean="0"/>
              <a:t>2017-03-13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306822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E7F73-B8E1-49D7-8B2E-08CE5BC5BE80}" type="datetimeFigureOut">
              <a:rPr lang="en-CA" smtClean="0"/>
              <a:t>2017-03-13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31581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E7F73-B8E1-49D7-8B2E-08CE5BC5BE80}" type="datetimeFigureOut">
              <a:rPr lang="en-CA" smtClean="0"/>
              <a:t>2017-03-13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301490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DE7F73-B8E1-49D7-8B2E-08CE5BC5BE80}" type="datetimeFigureOut">
              <a:rPr lang="en-CA" smtClean="0"/>
              <a:t>2017-03-13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15744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DE7F73-B8E1-49D7-8B2E-08CE5BC5BE80}" type="datetimeFigureOut">
              <a:rPr lang="en-CA" smtClean="0"/>
              <a:t>2017-03-13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424322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DE7F73-B8E1-49D7-8B2E-08CE5BC5BE80}" type="datetimeFigureOut">
              <a:rPr lang="en-CA" smtClean="0"/>
              <a:t>2017-03-13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157043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DE7F73-B8E1-49D7-8B2E-08CE5BC5BE80}" type="datetimeFigureOut">
              <a:rPr lang="en-CA" smtClean="0"/>
              <a:t>2017-03-13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144164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E7F73-B8E1-49D7-8B2E-08CE5BC5BE80}" type="datetimeFigureOut">
              <a:rPr lang="en-CA" smtClean="0"/>
              <a:t>2017-03-13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200360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E7F73-B8E1-49D7-8B2E-08CE5BC5BE80}" type="datetimeFigureOut">
              <a:rPr lang="en-CA" smtClean="0"/>
              <a:t>2017-03-13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339332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DE7F73-B8E1-49D7-8B2E-08CE5BC5BE80}" type="datetimeFigureOut">
              <a:rPr lang="en-CA" smtClean="0"/>
              <a:t>2017-03-13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12C740-F5C1-4C3E-BB01-927BEFF78C96}" type="slidenum">
              <a:rPr lang="en-CA" smtClean="0"/>
              <a:t>‹#›</a:t>
            </a:fld>
            <a:endParaRPr lang="en-CA"/>
          </a:p>
        </p:txBody>
      </p:sp>
    </p:spTree>
    <p:extLst>
      <p:ext uri="{BB962C8B-B14F-4D97-AF65-F5344CB8AC3E}">
        <p14:creationId xmlns:p14="http://schemas.microsoft.com/office/powerpoint/2010/main" val="197219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1DE7F73-B8E1-49D7-8B2E-08CE5BC5BE80}" type="datetimeFigureOut">
              <a:rPr lang="en-CA" smtClean="0"/>
              <a:t>2017-03-13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F12C740-F5C1-4C3E-BB01-927BEFF78C96}" type="slidenum">
              <a:rPr lang="en-CA" smtClean="0"/>
              <a:t>‹#›</a:t>
            </a:fld>
            <a:endParaRPr lang="en-CA"/>
          </a:p>
        </p:txBody>
      </p:sp>
    </p:spTree>
    <p:extLst>
      <p:ext uri="{BB962C8B-B14F-4D97-AF65-F5344CB8AC3E}">
        <p14:creationId xmlns:p14="http://schemas.microsoft.com/office/powerpoint/2010/main" val="24970029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ps124q.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coreknowledg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ichaelzwaagstra.com/" TargetMode="External"/><Relationship Id="rId2" Type="http://schemas.openxmlformats.org/officeDocument/2006/relationships/hyperlink" Target="mailto:mzwaagstra@shaw.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CA" dirty="0"/>
              <a:t>Content Knowledge: </a:t>
            </a:r>
            <a:br>
              <a:rPr lang="en-CA" dirty="0"/>
            </a:br>
            <a:r>
              <a:rPr lang="en-CA" dirty="0"/>
              <a:t>The Key to 21</a:t>
            </a:r>
            <a:r>
              <a:rPr lang="en-CA" baseline="30000" dirty="0"/>
              <a:t>st</a:t>
            </a:r>
            <a:r>
              <a:rPr lang="en-CA" dirty="0"/>
              <a:t> Century Learning</a:t>
            </a:r>
          </a:p>
        </p:txBody>
      </p:sp>
      <p:sp>
        <p:nvSpPr>
          <p:cNvPr id="8" name="Content Placeholder 7"/>
          <p:cNvSpPr>
            <a:spLocks noGrp="1"/>
          </p:cNvSpPr>
          <p:nvPr>
            <p:ph idx="1"/>
          </p:nvPr>
        </p:nvSpPr>
        <p:spPr/>
        <p:txBody>
          <a:bodyPr>
            <a:normAutofit/>
          </a:bodyPr>
          <a:lstStyle/>
          <a:p>
            <a:pPr marL="0" indent="0">
              <a:buNone/>
            </a:pPr>
            <a:r>
              <a:rPr lang="en-CA" sz="3600" dirty="0"/>
              <a:t>Presenter: </a:t>
            </a:r>
          </a:p>
          <a:p>
            <a:pPr marL="0" indent="0">
              <a:buNone/>
            </a:pPr>
            <a:r>
              <a:rPr lang="en-CA" sz="3600" dirty="0"/>
              <a:t>Michael Zwaagstra, </a:t>
            </a:r>
            <a:r>
              <a:rPr lang="en-CA" sz="3600" dirty="0" err="1"/>
              <a:t>BEd</a:t>
            </a:r>
            <a:r>
              <a:rPr lang="en-CA" sz="3600" dirty="0"/>
              <a:t>, PBCE, MEd, MA</a:t>
            </a:r>
          </a:p>
          <a:p>
            <a:pPr marL="0" indent="0">
              <a:buNone/>
            </a:pPr>
            <a:r>
              <a:rPr lang="en-CA" sz="3600" dirty="0"/>
              <a:t>Frontier Centre for Public Policy (fcpp.org)</a:t>
            </a:r>
          </a:p>
          <a:p>
            <a:pPr marL="0" indent="0">
              <a:buNone/>
            </a:pPr>
            <a:endParaRPr lang="en-CA" sz="3600" dirty="0"/>
          </a:p>
          <a:p>
            <a:pPr marL="0" indent="0">
              <a:buNone/>
            </a:pPr>
            <a:r>
              <a:rPr lang="en-CA" dirty="0"/>
              <a:t>Email: mzwaagstra@shaw.ca</a:t>
            </a:r>
          </a:p>
          <a:p>
            <a:pPr marL="0" indent="0">
              <a:buNone/>
            </a:pPr>
            <a:r>
              <a:rPr lang="en-CA" dirty="0"/>
              <a:t>Website: michaelzwaagstra.com</a:t>
            </a:r>
          </a:p>
          <a:p>
            <a:pPr marL="0" indent="0">
              <a:buNone/>
            </a:pPr>
            <a:r>
              <a:rPr lang="en-CA" dirty="0"/>
              <a:t>Twitter: @</a:t>
            </a:r>
            <a:r>
              <a:rPr lang="en-CA" dirty="0" err="1"/>
              <a:t>ZwaagstraM</a:t>
            </a:r>
            <a:endParaRPr lang="en-CA" dirty="0"/>
          </a:p>
          <a:p>
            <a:pPr marL="0" indent="0">
              <a:buNone/>
            </a:pPr>
            <a:endParaRPr lang="en-CA" sz="3600" dirty="0"/>
          </a:p>
          <a:p>
            <a:endParaRPr lang="en-CA" dirty="0"/>
          </a:p>
        </p:txBody>
      </p:sp>
    </p:spTree>
    <p:extLst>
      <p:ext uri="{BB962C8B-B14F-4D97-AF65-F5344CB8AC3E}">
        <p14:creationId xmlns:p14="http://schemas.microsoft.com/office/powerpoint/2010/main" val="303106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Reading Comprehension</a:t>
            </a:r>
          </a:p>
        </p:txBody>
      </p:sp>
      <p:sp>
        <p:nvSpPr>
          <p:cNvPr id="3" name="Content Placeholder 2"/>
          <p:cNvSpPr>
            <a:spLocks noGrp="1"/>
          </p:cNvSpPr>
          <p:nvPr>
            <p:ph idx="1"/>
          </p:nvPr>
        </p:nvSpPr>
        <p:spPr/>
        <p:txBody>
          <a:bodyPr>
            <a:normAutofit/>
          </a:bodyPr>
          <a:lstStyle/>
          <a:p>
            <a:r>
              <a:rPr lang="en-CA" sz="3200" dirty="0"/>
              <a:t>In order to become effective readers, students must be able to decode the text AND comprehend what they read.</a:t>
            </a:r>
          </a:p>
          <a:p>
            <a:r>
              <a:rPr lang="en-CA" sz="3200" dirty="0"/>
              <a:t>Reading is not an abstract, transferable skill. Reading ability is closely linked to background knowledge.</a:t>
            </a:r>
          </a:p>
          <a:p>
            <a:r>
              <a:rPr lang="en-CA" sz="3200" dirty="0"/>
              <a:t>The more you know about the topic of an article or book, the more likely you able to read and understand it.</a:t>
            </a:r>
          </a:p>
          <a:p>
            <a:r>
              <a:rPr lang="en-CA" sz="3200" dirty="0"/>
              <a:t>Research evidence strongly backs up these points.</a:t>
            </a:r>
          </a:p>
        </p:txBody>
      </p:sp>
    </p:spTree>
    <p:extLst>
      <p:ext uri="{BB962C8B-B14F-4D97-AF65-F5344CB8AC3E}">
        <p14:creationId xmlns:p14="http://schemas.microsoft.com/office/powerpoint/2010/main" val="36956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Research Study #1</a:t>
            </a:r>
          </a:p>
        </p:txBody>
      </p:sp>
      <p:sp>
        <p:nvSpPr>
          <p:cNvPr id="3" name="Content Placeholder 2"/>
          <p:cNvSpPr>
            <a:spLocks noGrp="1"/>
          </p:cNvSpPr>
          <p:nvPr>
            <p:ph idx="1"/>
          </p:nvPr>
        </p:nvSpPr>
        <p:spPr>
          <a:xfrm>
            <a:off x="1120000" y="1825625"/>
            <a:ext cx="10233800" cy="4351338"/>
          </a:xfrm>
        </p:spPr>
        <p:txBody>
          <a:bodyPr/>
          <a:lstStyle/>
          <a:p>
            <a:pPr marL="0" indent="0">
              <a:buNone/>
            </a:pPr>
            <a:r>
              <a:rPr lang="en-CA" dirty="0"/>
              <a:t>Donna R. </a:t>
            </a:r>
            <a:r>
              <a:rPr lang="en-CA" dirty="0" err="1"/>
              <a:t>Recht</a:t>
            </a:r>
            <a:r>
              <a:rPr lang="en-CA" dirty="0"/>
              <a:t> and Lauren Leslie, “Effect of Prior Knowledge on Good and Poor Readers’ Memory of Text,” </a:t>
            </a:r>
            <a:r>
              <a:rPr lang="en-CA" i="1" dirty="0"/>
              <a:t>Journal of Educational Psychology</a:t>
            </a:r>
            <a:r>
              <a:rPr lang="en-CA" dirty="0"/>
              <a:t> 80, no. 1 (March 1988): 16 -20.</a:t>
            </a:r>
          </a:p>
          <a:p>
            <a:pPr marL="0" indent="0">
              <a:buNone/>
            </a:pPr>
            <a:endParaRPr lang="en-CA" dirty="0"/>
          </a:p>
          <a:p>
            <a:pPr marL="0" indent="0">
              <a:buNone/>
            </a:pPr>
            <a:r>
              <a:rPr lang="en-CA" dirty="0"/>
              <a:t>Key Finding</a:t>
            </a:r>
          </a:p>
          <a:p>
            <a:pPr marL="0" indent="0">
              <a:buNone/>
            </a:pPr>
            <a:r>
              <a:rPr lang="en-CA" dirty="0"/>
              <a:t>When reading an article about baseball, “poor” readers with background knowledge about baseball outperformed “good” readers who lacked this background knowledge.</a:t>
            </a:r>
          </a:p>
        </p:txBody>
      </p:sp>
    </p:spTree>
    <p:extLst>
      <p:ext uri="{BB962C8B-B14F-4D97-AF65-F5344CB8AC3E}">
        <p14:creationId xmlns:p14="http://schemas.microsoft.com/office/powerpoint/2010/main" val="350749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Research Study #2</a:t>
            </a:r>
          </a:p>
        </p:txBody>
      </p:sp>
      <p:sp>
        <p:nvSpPr>
          <p:cNvPr id="3" name="Content Placeholder 2"/>
          <p:cNvSpPr>
            <a:spLocks noGrp="1"/>
          </p:cNvSpPr>
          <p:nvPr>
            <p:ph idx="1"/>
          </p:nvPr>
        </p:nvSpPr>
        <p:spPr/>
        <p:txBody>
          <a:bodyPr/>
          <a:lstStyle/>
          <a:p>
            <a:pPr marL="0" indent="0">
              <a:buNone/>
            </a:pPr>
            <a:r>
              <a:rPr lang="en-CA" dirty="0"/>
              <a:t>Wolfgang Schneider, Joachim </a:t>
            </a:r>
            <a:r>
              <a:rPr lang="en-CA" dirty="0" err="1"/>
              <a:t>Korkel</a:t>
            </a:r>
            <a:r>
              <a:rPr lang="en-CA" dirty="0"/>
              <a:t>, and Franz E. </a:t>
            </a:r>
            <a:r>
              <a:rPr lang="en-CA" dirty="0" err="1"/>
              <a:t>Weinert</a:t>
            </a:r>
            <a:r>
              <a:rPr lang="en-CA" dirty="0"/>
              <a:t>, “Domain-Specific Knowledge and Memory Performance: A Comparison of High- and Low-Aptitude Children,” </a:t>
            </a:r>
            <a:r>
              <a:rPr lang="en-CA" i="1" dirty="0"/>
              <a:t>Journal of Educational Psychology</a:t>
            </a:r>
            <a:r>
              <a:rPr lang="en-CA" dirty="0"/>
              <a:t> 81, no. 3 (1989): 306-312.</a:t>
            </a:r>
          </a:p>
          <a:p>
            <a:pPr marL="0" indent="0">
              <a:buNone/>
            </a:pPr>
            <a:endParaRPr lang="en-CA" dirty="0"/>
          </a:p>
          <a:p>
            <a:pPr marL="0" indent="0">
              <a:buNone/>
            </a:pPr>
            <a:r>
              <a:rPr lang="en-CA" dirty="0"/>
              <a:t>Key Finding</a:t>
            </a:r>
          </a:p>
          <a:p>
            <a:pPr marL="0" indent="0">
              <a:buNone/>
            </a:pPr>
            <a:r>
              <a:rPr lang="en-CA" dirty="0"/>
              <a:t>When reading an article about soccer, low-IQ students who knew a lot about soccer substantially outperformed high-IQ students who knew little about soccer.</a:t>
            </a:r>
          </a:p>
        </p:txBody>
      </p:sp>
    </p:spTree>
    <p:extLst>
      <p:ext uri="{BB962C8B-B14F-4D97-AF65-F5344CB8AC3E}">
        <p14:creationId xmlns:p14="http://schemas.microsoft.com/office/powerpoint/2010/main" val="78424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Research Study #3</a:t>
            </a:r>
          </a:p>
        </p:txBody>
      </p:sp>
      <p:sp>
        <p:nvSpPr>
          <p:cNvPr id="3" name="Content Placeholder 2"/>
          <p:cNvSpPr>
            <a:spLocks noGrp="1"/>
          </p:cNvSpPr>
          <p:nvPr>
            <p:ph idx="1"/>
          </p:nvPr>
        </p:nvSpPr>
        <p:spPr/>
        <p:txBody>
          <a:bodyPr/>
          <a:lstStyle/>
          <a:p>
            <a:pPr marL="0" indent="0">
              <a:buNone/>
            </a:pPr>
            <a:r>
              <a:rPr lang="en-CA" dirty="0"/>
              <a:t>Diana J. Arya, </a:t>
            </a:r>
            <a:r>
              <a:rPr lang="en-CA" dirty="0" err="1"/>
              <a:t>Elfrieda</a:t>
            </a:r>
            <a:r>
              <a:rPr lang="en-CA" dirty="0"/>
              <a:t> H. </a:t>
            </a:r>
            <a:r>
              <a:rPr lang="en-CA" dirty="0" err="1"/>
              <a:t>Hiebert</a:t>
            </a:r>
            <a:r>
              <a:rPr lang="en-CA" dirty="0"/>
              <a:t>, and P. David Pearson, “The Effects of Syntactic and Lexical Complexity on the Comprehension of Elementary Science Texts,” </a:t>
            </a:r>
            <a:r>
              <a:rPr lang="en-CA" i="1" dirty="0"/>
              <a:t>International Electronic Journal of Elementary Education</a:t>
            </a:r>
            <a:r>
              <a:rPr lang="en-CA" dirty="0"/>
              <a:t> 4, no. 1 (2011): 107-125.</a:t>
            </a:r>
          </a:p>
          <a:p>
            <a:pPr marL="0" indent="0">
              <a:buNone/>
            </a:pPr>
            <a:endParaRPr lang="en-CA" dirty="0"/>
          </a:p>
          <a:p>
            <a:pPr marL="0" indent="0">
              <a:buNone/>
            </a:pPr>
            <a:r>
              <a:rPr lang="en-CA" dirty="0"/>
              <a:t>Key Finding</a:t>
            </a:r>
          </a:p>
          <a:p>
            <a:pPr marL="0" indent="0">
              <a:buNone/>
            </a:pPr>
            <a:r>
              <a:rPr lang="en-CA" dirty="0"/>
              <a:t>When reading about topics they already knew about, text complexity made little difference to accuracy or comprehension for third-grade students.</a:t>
            </a:r>
          </a:p>
        </p:txBody>
      </p:sp>
    </p:spTree>
    <p:extLst>
      <p:ext uri="{BB962C8B-B14F-4D97-AF65-F5344CB8AC3E}">
        <p14:creationId xmlns:p14="http://schemas.microsoft.com/office/powerpoint/2010/main" val="106426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Critical Thinking</a:t>
            </a:r>
          </a:p>
        </p:txBody>
      </p:sp>
      <p:sp>
        <p:nvSpPr>
          <p:cNvPr id="3" name="Content Placeholder 2"/>
          <p:cNvSpPr>
            <a:spLocks noGrp="1"/>
          </p:cNvSpPr>
          <p:nvPr>
            <p:ph idx="1"/>
          </p:nvPr>
        </p:nvSpPr>
        <p:spPr/>
        <p:txBody>
          <a:bodyPr/>
          <a:lstStyle/>
          <a:p>
            <a:r>
              <a:rPr lang="en-CA" dirty="0"/>
              <a:t>Critical thinking is NOT an abstract skill. Students can only think critically when they know something about the topic at hand.</a:t>
            </a:r>
          </a:p>
          <a:p>
            <a:r>
              <a:rPr lang="en-CA" dirty="0"/>
              <a:t>A student who lacks background knowledge about the key provinces and individuals involved in Confederation of 1867 is unlikely to do much critical thinking about why Confederation happened the way it did.</a:t>
            </a:r>
          </a:p>
          <a:p>
            <a:r>
              <a:rPr lang="en-CA" dirty="0"/>
              <a:t>While knowledge does not guarantee critical thinking, critical thinking is impossible without knowledge.</a:t>
            </a:r>
          </a:p>
          <a:p>
            <a:r>
              <a:rPr lang="en-CA" dirty="0"/>
              <a:t>It remains important for students to memorize facts and have knowledge in their heads.</a:t>
            </a:r>
          </a:p>
        </p:txBody>
      </p:sp>
    </p:spTree>
    <p:extLst>
      <p:ext uri="{BB962C8B-B14F-4D97-AF65-F5344CB8AC3E}">
        <p14:creationId xmlns:p14="http://schemas.microsoft.com/office/powerpoint/2010/main" val="15569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Research Study #1</a:t>
            </a:r>
          </a:p>
        </p:txBody>
      </p:sp>
      <p:sp>
        <p:nvSpPr>
          <p:cNvPr id="3" name="Content Placeholder 2"/>
          <p:cNvSpPr>
            <a:spLocks noGrp="1"/>
          </p:cNvSpPr>
          <p:nvPr>
            <p:ph idx="1"/>
          </p:nvPr>
        </p:nvSpPr>
        <p:spPr/>
        <p:txBody>
          <a:bodyPr/>
          <a:lstStyle/>
          <a:p>
            <a:pPr marL="0" indent="0">
              <a:buNone/>
            </a:pPr>
            <a:r>
              <a:rPr lang="en-CA" dirty="0"/>
              <a:t>Sacha </a:t>
            </a:r>
            <a:r>
              <a:rPr lang="en-CA" dirty="0" err="1"/>
              <a:t>Helfennstein</a:t>
            </a:r>
            <a:r>
              <a:rPr lang="en-CA" dirty="0"/>
              <a:t> and </a:t>
            </a:r>
            <a:r>
              <a:rPr lang="en-CA" dirty="0" err="1"/>
              <a:t>Pertti</a:t>
            </a:r>
            <a:r>
              <a:rPr lang="en-CA" dirty="0"/>
              <a:t> </a:t>
            </a:r>
            <a:r>
              <a:rPr lang="en-CA" dirty="0" err="1"/>
              <a:t>Saariluoma</a:t>
            </a:r>
            <a:r>
              <a:rPr lang="en-CA" dirty="0"/>
              <a:t>, “Mental Contents in Transfer,” </a:t>
            </a:r>
            <a:r>
              <a:rPr lang="en-CA" i="1" dirty="0"/>
              <a:t>Psychological Research</a:t>
            </a:r>
            <a:r>
              <a:rPr lang="en-CA" dirty="0"/>
              <a:t> 70, no. 4 (July 2006): 293-303.</a:t>
            </a:r>
          </a:p>
          <a:p>
            <a:pPr marL="0" indent="0">
              <a:buNone/>
            </a:pPr>
            <a:endParaRPr lang="en-CA" dirty="0"/>
          </a:p>
          <a:p>
            <a:pPr marL="0" indent="0">
              <a:buNone/>
            </a:pPr>
            <a:r>
              <a:rPr lang="en-CA" dirty="0"/>
              <a:t>Key Finding</a:t>
            </a:r>
          </a:p>
          <a:p>
            <a:pPr marL="0" indent="0">
              <a:buNone/>
            </a:pPr>
            <a:r>
              <a:rPr lang="en-CA" dirty="0"/>
              <a:t>Being able to solve a problem in one domain does not necessarily mean someone can solve a similar problem in a different domain. Specific content knowledge is essential to problem-solving.</a:t>
            </a:r>
          </a:p>
        </p:txBody>
      </p:sp>
    </p:spTree>
    <p:extLst>
      <p:ext uri="{BB962C8B-B14F-4D97-AF65-F5344CB8AC3E}">
        <p14:creationId xmlns:p14="http://schemas.microsoft.com/office/powerpoint/2010/main" val="279830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Research Study #2</a:t>
            </a:r>
          </a:p>
        </p:txBody>
      </p:sp>
      <p:sp>
        <p:nvSpPr>
          <p:cNvPr id="3" name="Content Placeholder 2"/>
          <p:cNvSpPr>
            <a:spLocks noGrp="1"/>
          </p:cNvSpPr>
          <p:nvPr>
            <p:ph idx="1"/>
          </p:nvPr>
        </p:nvSpPr>
        <p:spPr/>
        <p:txBody>
          <a:bodyPr/>
          <a:lstStyle/>
          <a:p>
            <a:pPr marL="0" indent="0">
              <a:buNone/>
            </a:pPr>
            <a:r>
              <a:rPr lang="en-CA" dirty="0"/>
              <a:t>D. N. Perkins and </a:t>
            </a:r>
            <a:r>
              <a:rPr lang="en-CA" dirty="0" err="1"/>
              <a:t>Gavriel</a:t>
            </a:r>
            <a:r>
              <a:rPr lang="en-CA" dirty="0"/>
              <a:t> </a:t>
            </a:r>
            <a:r>
              <a:rPr lang="en-CA" dirty="0" err="1"/>
              <a:t>Saloman</a:t>
            </a:r>
            <a:r>
              <a:rPr lang="en-CA" dirty="0"/>
              <a:t>, “Are Cognitive Skills Context Bound?”  </a:t>
            </a:r>
            <a:r>
              <a:rPr lang="en-CA" i="1" dirty="0"/>
              <a:t>Educational Researcher</a:t>
            </a:r>
            <a:r>
              <a:rPr lang="en-CA" dirty="0"/>
              <a:t> 18 No. 1 (January 1989): 16-25.</a:t>
            </a:r>
          </a:p>
          <a:p>
            <a:pPr marL="0" indent="0">
              <a:buNone/>
            </a:pPr>
            <a:endParaRPr lang="en-CA" dirty="0"/>
          </a:p>
          <a:p>
            <a:pPr marL="0" indent="0">
              <a:buNone/>
            </a:pPr>
            <a:r>
              <a:rPr lang="en-CA" dirty="0"/>
              <a:t>Key Finding</a:t>
            </a:r>
          </a:p>
          <a:p>
            <a:pPr marL="0" indent="0">
              <a:buNone/>
            </a:pPr>
            <a:r>
              <a:rPr lang="en-CA" dirty="0"/>
              <a:t>“In the synthesis, general cognitive skills do not function by somehow taking the place of domain-specific knowledge, nor by operating the same way from domain to domain.”</a:t>
            </a:r>
          </a:p>
        </p:txBody>
      </p:sp>
    </p:spTree>
    <p:extLst>
      <p:ext uri="{BB962C8B-B14F-4D97-AF65-F5344CB8AC3E}">
        <p14:creationId xmlns:p14="http://schemas.microsoft.com/office/powerpoint/2010/main" val="38849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Research Study #3</a:t>
            </a:r>
          </a:p>
        </p:txBody>
      </p:sp>
      <p:sp>
        <p:nvSpPr>
          <p:cNvPr id="3" name="Content Placeholder 2"/>
          <p:cNvSpPr>
            <a:spLocks noGrp="1"/>
          </p:cNvSpPr>
          <p:nvPr>
            <p:ph idx="1"/>
          </p:nvPr>
        </p:nvSpPr>
        <p:spPr/>
        <p:txBody>
          <a:bodyPr/>
          <a:lstStyle/>
          <a:p>
            <a:pPr marL="0" indent="0">
              <a:buNone/>
            </a:pPr>
            <a:r>
              <a:rPr lang="en-CA" dirty="0"/>
              <a:t>Jill Larkin et al., “Expert and Novice Performance in Solving Physics Problems,” </a:t>
            </a:r>
            <a:r>
              <a:rPr lang="en-CA" i="1" dirty="0"/>
              <a:t>Science</a:t>
            </a:r>
            <a:r>
              <a:rPr lang="en-CA" dirty="0"/>
              <a:t> 208 (1980): 1335-1342.</a:t>
            </a:r>
          </a:p>
          <a:p>
            <a:pPr marL="0" indent="0">
              <a:buNone/>
            </a:pPr>
            <a:endParaRPr lang="en-CA" dirty="0"/>
          </a:p>
          <a:p>
            <a:pPr marL="0" indent="0">
              <a:buNone/>
            </a:pPr>
            <a:r>
              <a:rPr lang="en-CA" dirty="0"/>
              <a:t>Key Finding</a:t>
            </a:r>
          </a:p>
          <a:p>
            <a:pPr marL="0" indent="0">
              <a:buNone/>
            </a:pPr>
            <a:r>
              <a:rPr lang="en-CA" dirty="0"/>
              <a:t>Subject-matter experts benefit far more from looking things up than novices do. Making additional information readily accessible is less helpful than developing domain-specific expertise.</a:t>
            </a:r>
          </a:p>
        </p:txBody>
      </p:sp>
    </p:spTree>
    <p:extLst>
      <p:ext uri="{BB962C8B-B14F-4D97-AF65-F5344CB8AC3E}">
        <p14:creationId xmlns:p14="http://schemas.microsoft.com/office/powerpoint/2010/main" val="345477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Empowering Disadvantaged Students</a:t>
            </a:r>
          </a:p>
        </p:txBody>
      </p:sp>
      <p:sp>
        <p:nvSpPr>
          <p:cNvPr id="3" name="Content Placeholder 2"/>
          <p:cNvSpPr>
            <a:spLocks noGrp="1"/>
          </p:cNvSpPr>
          <p:nvPr>
            <p:ph idx="1"/>
          </p:nvPr>
        </p:nvSpPr>
        <p:spPr/>
        <p:txBody>
          <a:bodyPr/>
          <a:lstStyle/>
          <a:p>
            <a:r>
              <a:rPr lang="en-CA" dirty="0"/>
              <a:t>Low socioeconomic status (SES) students enter school with a more limited vocabulary and shallower knowledge base than high SES students.</a:t>
            </a:r>
          </a:p>
          <a:p>
            <a:r>
              <a:rPr lang="en-CA" dirty="0"/>
              <a:t>The early grades are the essential time to impart specific knowledge to all students.</a:t>
            </a:r>
          </a:p>
          <a:p>
            <a:r>
              <a:rPr lang="en-CA" dirty="0"/>
              <a:t>Low SES students benefit the most from content-rich instruction since they gain knowledge they would not have received otherwise.</a:t>
            </a:r>
          </a:p>
          <a:p>
            <a:r>
              <a:rPr lang="en-CA" dirty="0"/>
              <a:t>The more a student knows, the more they are able to learn.</a:t>
            </a:r>
          </a:p>
        </p:txBody>
      </p:sp>
    </p:spTree>
    <p:extLst>
      <p:ext uri="{BB962C8B-B14F-4D97-AF65-F5344CB8AC3E}">
        <p14:creationId xmlns:p14="http://schemas.microsoft.com/office/powerpoint/2010/main" val="23357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Research Study #1</a:t>
            </a:r>
          </a:p>
        </p:txBody>
      </p:sp>
      <p:sp>
        <p:nvSpPr>
          <p:cNvPr id="3" name="Content Placeholder 2"/>
          <p:cNvSpPr>
            <a:spLocks noGrp="1"/>
          </p:cNvSpPr>
          <p:nvPr>
            <p:ph idx="1"/>
          </p:nvPr>
        </p:nvSpPr>
        <p:spPr/>
        <p:txBody>
          <a:bodyPr/>
          <a:lstStyle/>
          <a:p>
            <a:pPr marL="0" indent="0">
              <a:buNone/>
            </a:pPr>
            <a:r>
              <a:rPr lang="en-CA" dirty="0"/>
              <a:t>Erika Hoff, “The Specificity of Environmental Influence: Socioeconomic Status Affects Early Vocabulary Development Via Maternal Speech,” </a:t>
            </a:r>
            <a:r>
              <a:rPr lang="en-CA" i="1" dirty="0"/>
              <a:t>Child Development </a:t>
            </a:r>
            <a:r>
              <a:rPr lang="en-CA" dirty="0"/>
              <a:t>74, no. 5 (September/October 2003): 1368-1378.</a:t>
            </a:r>
          </a:p>
          <a:p>
            <a:pPr marL="0" indent="0">
              <a:buNone/>
            </a:pPr>
            <a:endParaRPr lang="en-CA" dirty="0"/>
          </a:p>
          <a:p>
            <a:pPr marL="0" indent="0">
              <a:buNone/>
            </a:pPr>
            <a:r>
              <a:rPr lang="en-CA" dirty="0"/>
              <a:t>Key Finding</a:t>
            </a:r>
          </a:p>
          <a:p>
            <a:pPr marL="0" indent="0">
              <a:buNone/>
            </a:pPr>
            <a:r>
              <a:rPr lang="en-CA" dirty="0"/>
              <a:t>“In conclusion, common belief and scientific evidence are in agreement that children from more advantaged homes have more advanced language skills than children of the same age from less advantaged homes.”</a:t>
            </a:r>
          </a:p>
        </p:txBody>
      </p:sp>
    </p:spTree>
    <p:extLst>
      <p:ext uri="{BB962C8B-B14F-4D97-AF65-F5344CB8AC3E}">
        <p14:creationId xmlns:p14="http://schemas.microsoft.com/office/powerpoint/2010/main" val="167532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21</a:t>
            </a:r>
            <a:r>
              <a:rPr lang="en-CA" baseline="30000" dirty="0"/>
              <a:t>st</a:t>
            </a:r>
            <a:r>
              <a:rPr lang="en-CA" dirty="0"/>
              <a:t> Century Learning Quotes</a:t>
            </a:r>
          </a:p>
        </p:txBody>
      </p:sp>
      <p:sp>
        <p:nvSpPr>
          <p:cNvPr id="3" name="Content Placeholder 2"/>
          <p:cNvSpPr>
            <a:spLocks noGrp="1"/>
          </p:cNvSpPr>
          <p:nvPr>
            <p:ph idx="1"/>
          </p:nvPr>
        </p:nvSpPr>
        <p:spPr/>
        <p:txBody>
          <a:bodyPr/>
          <a:lstStyle/>
          <a:p>
            <a:r>
              <a:rPr lang="en-CA" dirty="0"/>
              <a:t>“The world is changing faster than ever before.”</a:t>
            </a:r>
          </a:p>
          <a:p>
            <a:r>
              <a:rPr lang="en-CA" dirty="0"/>
              <a:t>“We must prepare our students for jobs that do not even exist yet.”</a:t>
            </a:r>
          </a:p>
          <a:p>
            <a:r>
              <a:rPr lang="en-CA" dirty="0"/>
              <a:t>“Educators become ‘Activators of Learning,’ creating a 21</a:t>
            </a:r>
            <a:r>
              <a:rPr lang="en-CA" baseline="30000" dirty="0"/>
              <a:t>st</a:t>
            </a:r>
            <a:r>
              <a:rPr lang="en-CA" dirty="0"/>
              <a:t> Century culture and providing access to the supports and resources that learners need to succeed.”</a:t>
            </a:r>
          </a:p>
          <a:p>
            <a:r>
              <a:rPr lang="en-CA" dirty="0"/>
              <a:t>“To reimagine education, teacher training requires a paradigm shift that goes beyond teaching students answers and instead teaching them how to ask the right questions, evaluate information critically, and communicate effectively.”</a:t>
            </a:r>
          </a:p>
        </p:txBody>
      </p:sp>
    </p:spTree>
    <p:extLst>
      <p:ext uri="{BB962C8B-B14F-4D97-AF65-F5344CB8AC3E}">
        <p14:creationId xmlns:p14="http://schemas.microsoft.com/office/powerpoint/2010/main" val="33525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Research Study #2</a:t>
            </a:r>
          </a:p>
        </p:txBody>
      </p:sp>
      <p:sp>
        <p:nvSpPr>
          <p:cNvPr id="3" name="Content Placeholder 2"/>
          <p:cNvSpPr>
            <a:spLocks noGrp="1"/>
          </p:cNvSpPr>
          <p:nvPr>
            <p:ph idx="1"/>
          </p:nvPr>
        </p:nvSpPr>
        <p:spPr/>
        <p:txBody>
          <a:bodyPr/>
          <a:lstStyle/>
          <a:p>
            <a:pPr marL="0" indent="0">
              <a:buNone/>
            </a:pPr>
            <a:r>
              <a:rPr lang="en-CA" dirty="0"/>
              <a:t>Keith E. </a:t>
            </a:r>
            <a:r>
              <a:rPr lang="en-CA" dirty="0" err="1"/>
              <a:t>Stanovich</a:t>
            </a:r>
            <a:r>
              <a:rPr lang="en-CA" dirty="0"/>
              <a:t>, “Matthew Effects in Reading: Some Consequences of Individual Differences in the Acquisition of Literacy,” </a:t>
            </a:r>
            <a:r>
              <a:rPr lang="en-CA" i="1" dirty="0"/>
              <a:t>Reading Research Quarterly </a:t>
            </a:r>
            <a:r>
              <a:rPr lang="en-CA" dirty="0"/>
              <a:t>(Fall 1986): 360-407.</a:t>
            </a:r>
          </a:p>
          <a:p>
            <a:pPr marL="0" indent="0">
              <a:buNone/>
            </a:pPr>
            <a:endParaRPr lang="en-CA" dirty="0"/>
          </a:p>
          <a:p>
            <a:pPr marL="0" indent="0">
              <a:buNone/>
            </a:pPr>
            <a:r>
              <a:rPr lang="en-CA" dirty="0"/>
              <a:t>Key Finding</a:t>
            </a:r>
          </a:p>
          <a:p>
            <a:pPr marL="0" indent="0">
              <a:buNone/>
            </a:pPr>
            <a:r>
              <a:rPr lang="en-CA" dirty="0"/>
              <a:t>“Children with inadequate vocabularies—who read slowly and without enjoyment—read less, and as a result have slower development of vocabulary knowledge, which inhibits further growth in reading ability.”</a:t>
            </a:r>
          </a:p>
        </p:txBody>
      </p:sp>
    </p:spTree>
    <p:extLst>
      <p:ext uri="{BB962C8B-B14F-4D97-AF65-F5344CB8AC3E}">
        <p14:creationId xmlns:p14="http://schemas.microsoft.com/office/powerpoint/2010/main" val="24957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Research Study #3</a:t>
            </a:r>
          </a:p>
        </p:txBody>
      </p:sp>
      <p:sp>
        <p:nvSpPr>
          <p:cNvPr id="3" name="Content Placeholder 2"/>
          <p:cNvSpPr>
            <a:spLocks noGrp="1"/>
          </p:cNvSpPr>
          <p:nvPr>
            <p:ph idx="1"/>
          </p:nvPr>
        </p:nvSpPr>
        <p:spPr/>
        <p:txBody>
          <a:bodyPr>
            <a:normAutofit lnSpcReduction="10000"/>
          </a:bodyPr>
          <a:lstStyle/>
          <a:p>
            <a:pPr marL="0" indent="0">
              <a:buNone/>
            </a:pPr>
            <a:r>
              <a:rPr lang="en-CA" dirty="0"/>
              <a:t>Susan </a:t>
            </a:r>
            <a:r>
              <a:rPr lang="en-CA" dirty="0" err="1"/>
              <a:t>Sonnenschein</a:t>
            </a:r>
            <a:r>
              <a:rPr lang="en-CA" dirty="0"/>
              <a:t>, Linda Baker, and </a:t>
            </a:r>
            <a:r>
              <a:rPr lang="en-CA" dirty="0" err="1"/>
              <a:t>Adia</a:t>
            </a:r>
            <a:r>
              <a:rPr lang="en-CA" dirty="0"/>
              <a:t> Garrett, “An Analysis of Academic Progress of Children Participating in the Core Knowledge Preschool Program in Baltimore County Head Start Centers,” (August 2005): 1-49.</a:t>
            </a:r>
          </a:p>
          <a:p>
            <a:pPr marL="0" indent="0">
              <a:buNone/>
            </a:pPr>
            <a:endParaRPr lang="en-CA" dirty="0"/>
          </a:p>
          <a:p>
            <a:pPr marL="0" indent="0">
              <a:buNone/>
            </a:pPr>
            <a:r>
              <a:rPr lang="en-CA" dirty="0"/>
              <a:t>Key Finding</a:t>
            </a:r>
          </a:p>
          <a:p>
            <a:pPr marL="0" indent="0">
              <a:buNone/>
            </a:pPr>
            <a:r>
              <a:rPr lang="en-CA" dirty="0"/>
              <a:t>“The results of this evaluation show that the Core Knowledge Preschool Sequence as implemented in the Baltimore County Head Start centers is successful in providing low income children with the skills and knowledge that children of their age across the country are expected to master.”</a:t>
            </a:r>
          </a:p>
        </p:txBody>
      </p:sp>
    </p:spTree>
    <p:extLst>
      <p:ext uri="{BB962C8B-B14F-4D97-AF65-F5344CB8AC3E}">
        <p14:creationId xmlns:p14="http://schemas.microsoft.com/office/powerpoint/2010/main" val="144498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PS 124 in Queens, New York</a:t>
            </a:r>
          </a:p>
        </p:txBody>
      </p:sp>
      <p:sp>
        <p:nvSpPr>
          <p:cNvPr id="3" name="Content Placeholder 2"/>
          <p:cNvSpPr>
            <a:spLocks noGrp="1"/>
          </p:cNvSpPr>
          <p:nvPr>
            <p:ph idx="1"/>
          </p:nvPr>
        </p:nvSpPr>
        <p:spPr>
          <a:xfrm>
            <a:off x="1178723" y="1775291"/>
            <a:ext cx="10233800" cy="4351338"/>
          </a:xfrm>
        </p:spPr>
        <p:txBody>
          <a:bodyPr/>
          <a:lstStyle/>
          <a:p>
            <a:pPr marL="0" indent="0">
              <a:buNone/>
            </a:pPr>
            <a:r>
              <a:rPr lang="en-CA" dirty="0">
                <a:hlinkClick r:id="rId2"/>
              </a:rPr>
              <a:t>www.ps124q.com</a:t>
            </a:r>
            <a:endParaRPr lang="en-CA" dirty="0"/>
          </a:p>
          <a:p>
            <a:pPr marL="0" indent="0">
              <a:buNone/>
            </a:pPr>
            <a:endParaRPr lang="en-CA" dirty="0"/>
          </a:p>
          <a:p>
            <a:pPr marL="0"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50" y="2885813"/>
            <a:ext cx="10477500" cy="3142332"/>
          </a:xfrm>
          <a:prstGeom prst="rect">
            <a:avLst/>
          </a:prstGeom>
        </p:spPr>
      </p:pic>
    </p:spTree>
    <p:extLst>
      <p:ext uri="{BB962C8B-B14F-4D97-AF65-F5344CB8AC3E}">
        <p14:creationId xmlns:p14="http://schemas.microsoft.com/office/powerpoint/2010/main" val="2546208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Recommended Resources</a:t>
            </a:r>
          </a:p>
        </p:txBody>
      </p:sp>
      <p:sp>
        <p:nvSpPr>
          <p:cNvPr id="3" name="Content Placeholder 2"/>
          <p:cNvSpPr>
            <a:spLocks noGrp="1"/>
          </p:cNvSpPr>
          <p:nvPr>
            <p:ph idx="1"/>
          </p:nvPr>
        </p:nvSpPr>
        <p:spPr/>
        <p:txBody>
          <a:bodyPr/>
          <a:lstStyle/>
          <a:p>
            <a:r>
              <a:rPr lang="en-CA" dirty="0"/>
              <a:t>There are many excellent books, articles, and websites that provide support to teachers and administrators who wish to learn more about the importance of content knowledge.</a:t>
            </a:r>
          </a:p>
          <a:p>
            <a:r>
              <a:rPr lang="en-CA" dirty="0"/>
              <a:t>Unfortunately, much of the educational literature currently distributed to teachers lacks a proper balance on this issue.</a:t>
            </a:r>
          </a:p>
          <a:p>
            <a:r>
              <a:rPr lang="en-CA" dirty="0"/>
              <a:t>Here are some recommended resources:</a:t>
            </a:r>
          </a:p>
        </p:txBody>
      </p:sp>
    </p:spTree>
    <p:extLst>
      <p:ext uri="{BB962C8B-B14F-4D97-AF65-F5344CB8AC3E}">
        <p14:creationId xmlns:p14="http://schemas.microsoft.com/office/powerpoint/2010/main" val="46637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275" y="645952"/>
            <a:ext cx="10233800" cy="5547789"/>
          </a:xfrm>
        </p:spPr>
        <p:txBody>
          <a:bodyPr/>
          <a:lstStyle/>
          <a:p>
            <a:pPr marL="0" indent="0">
              <a:buNone/>
            </a:pPr>
            <a:r>
              <a:rPr lang="en-CA" dirty="0"/>
              <a:t>E. D. Hirsch, Jr., </a:t>
            </a:r>
            <a:r>
              <a:rPr lang="en-CA" i="1" dirty="0"/>
              <a:t>Why Knowledge Matters: Rescuing Our Children from Failed Educational Theories</a:t>
            </a:r>
            <a:r>
              <a:rPr lang="en-CA" dirty="0"/>
              <a:t>, 2016</a:t>
            </a:r>
          </a:p>
          <a:p>
            <a:pPr marL="0" indent="0">
              <a:buNone/>
            </a:pPr>
            <a:r>
              <a:rPr lang="en-CA" dirty="0"/>
              <a:t>Hirsch’s organization, The Core Knowledge Foundation, provides the template for a content-rich curriculum.</a:t>
            </a:r>
          </a:p>
          <a:p>
            <a:pPr marL="0" indent="0">
              <a:buNone/>
            </a:pPr>
            <a:r>
              <a:rPr lang="en-CA" dirty="0">
                <a:hlinkClick r:id="rId2"/>
              </a:rPr>
              <a:t>www.coreknowledge.org</a:t>
            </a:r>
            <a:endParaRPr lang="en-CA" dirty="0"/>
          </a:p>
          <a:p>
            <a:pPr marL="0" indent="0">
              <a:buNone/>
            </a:pPr>
            <a:endParaRPr lang="en-CA" dirty="0"/>
          </a:p>
          <a:p>
            <a:pPr marL="0"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152" y="2654809"/>
            <a:ext cx="2147971" cy="3209095"/>
          </a:xfrm>
          <a:prstGeom prst="rect">
            <a:avLst/>
          </a:prstGeom>
        </p:spPr>
      </p:pic>
      <p:sp>
        <p:nvSpPr>
          <p:cNvPr id="5" name="Rectangle 4"/>
          <p:cNvSpPr/>
          <p:nvPr/>
        </p:nvSpPr>
        <p:spPr>
          <a:xfrm>
            <a:off x="910275" y="6035494"/>
            <a:ext cx="9752132" cy="369332"/>
          </a:xfrm>
          <a:prstGeom prst="rect">
            <a:avLst/>
          </a:prstGeom>
        </p:spPr>
        <p:txBody>
          <a:bodyPr wrap="square">
            <a:spAutoFit/>
          </a:bodyPr>
          <a:lstStyle/>
          <a:p>
            <a:r>
              <a:rPr lang="en-CA" dirty="0"/>
              <a:t>https://www.amazon.ca/Why-Knowledge-Matters-Rescuing-Educational/dp/1612509525</a:t>
            </a:r>
          </a:p>
        </p:txBody>
      </p:sp>
    </p:spTree>
    <p:extLst>
      <p:ext uri="{BB962C8B-B14F-4D97-AF65-F5344CB8AC3E}">
        <p14:creationId xmlns:p14="http://schemas.microsoft.com/office/powerpoint/2010/main" val="367982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377505"/>
            <a:ext cx="10233800" cy="5799458"/>
          </a:xfrm>
        </p:spPr>
        <p:txBody>
          <a:bodyPr/>
          <a:lstStyle/>
          <a:p>
            <a:pPr marL="0" indent="0">
              <a:buNone/>
            </a:pPr>
            <a:r>
              <a:rPr lang="en-CA" dirty="0"/>
              <a:t>John Hattie and Gregory Yates, </a:t>
            </a:r>
            <a:r>
              <a:rPr lang="en-CA" i="1" dirty="0"/>
              <a:t>Visible Learning and the Science of How We Learn</a:t>
            </a:r>
            <a:r>
              <a:rPr lang="en-CA" dirty="0"/>
              <a:t>, 2014.</a:t>
            </a:r>
          </a:p>
          <a:p>
            <a:pPr marL="0" indent="0">
              <a:buNone/>
            </a:pPr>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187" y="1211903"/>
            <a:ext cx="3371850" cy="4752975"/>
          </a:xfrm>
          <a:prstGeom prst="rect">
            <a:avLst/>
          </a:prstGeom>
        </p:spPr>
      </p:pic>
      <p:sp>
        <p:nvSpPr>
          <p:cNvPr id="8" name="Rectangle 7"/>
          <p:cNvSpPr/>
          <p:nvPr/>
        </p:nvSpPr>
        <p:spPr>
          <a:xfrm>
            <a:off x="1120000" y="5959840"/>
            <a:ext cx="10233800" cy="369332"/>
          </a:xfrm>
          <a:prstGeom prst="rect">
            <a:avLst/>
          </a:prstGeom>
        </p:spPr>
        <p:txBody>
          <a:bodyPr wrap="square">
            <a:spAutoFit/>
          </a:bodyPr>
          <a:lstStyle/>
          <a:p>
            <a:r>
              <a:rPr lang="en-CA" dirty="0"/>
              <a:t>https://www.amazon.ca/Visible-Learning-Science-How-Learn/dp/0415704995</a:t>
            </a:r>
          </a:p>
        </p:txBody>
      </p:sp>
    </p:spTree>
    <p:extLst>
      <p:ext uri="{BB962C8B-B14F-4D97-AF65-F5344CB8AC3E}">
        <p14:creationId xmlns:p14="http://schemas.microsoft.com/office/powerpoint/2010/main" val="3221793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478172"/>
            <a:ext cx="10233800" cy="5956184"/>
          </a:xfrm>
        </p:spPr>
        <p:txBody>
          <a:bodyPr/>
          <a:lstStyle/>
          <a:p>
            <a:pPr marL="0" indent="0">
              <a:buNone/>
            </a:pPr>
            <a:r>
              <a:rPr lang="en-CA"/>
              <a:t>Daniel T. Willingham, </a:t>
            </a:r>
            <a:r>
              <a:rPr lang="en-CA" i="1"/>
              <a:t>Why Don’t Students Like School? A Cognitive Scientist Answers Questions About How the Mind Works and What It Means for the Classroom</a:t>
            </a:r>
            <a:r>
              <a:rPr lang="en-CA"/>
              <a:t>, 2009.</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325" y="1883232"/>
            <a:ext cx="2625317" cy="3922255"/>
          </a:xfrm>
          <a:prstGeom prst="rect">
            <a:avLst/>
          </a:prstGeom>
        </p:spPr>
      </p:pic>
      <p:sp>
        <p:nvSpPr>
          <p:cNvPr id="5" name="Rectangle 4"/>
          <p:cNvSpPr/>
          <p:nvPr/>
        </p:nvSpPr>
        <p:spPr>
          <a:xfrm>
            <a:off x="1119999" y="5941313"/>
            <a:ext cx="9013901" cy="369332"/>
          </a:xfrm>
          <a:prstGeom prst="rect">
            <a:avLst/>
          </a:prstGeom>
        </p:spPr>
        <p:txBody>
          <a:bodyPr wrap="square">
            <a:spAutoFit/>
          </a:bodyPr>
          <a:lstStyle/>
          <a:p>
            <a:r>
              <a:rPr lang="en-CA" dirty="0"/>
              <a:t>https://www.amazon.ca/Why-Dont-Students-Like-School/dp/047059196X</a:t>
            </a:r>
          </a:p>
        </p:txBody>
      </p:sp>
    </p:spTree>
    <p:extLst>
      <p:ext uri="{BB962C8B-B14F-4D97-AF65-F5344CB8AC3E}">
        <p14:creationId xmlns:p14="http://schemas.microsoft.com/office/powerpoint/2010/main" val="2231074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436228"/>
            <a:ext cx="10233800" cy="5897460"/>
          </a:xfrm>
        </p:spPr>
        <p:txBody>
          <a:bodyPr/>
          <a:lstStyle/>
          <a:p>
            <a:pPr marL="0" indent="0">
              <a:buNone/>
            </a:pPr>
            <a:r>
              <a:rPr lang="en-CA" dirty="0"/>
              <a:t>Mike </a:t>
            </a:r>
            <a:r>
              <a:rPr lang="en-CA" dirty="0" err="1"/>
              <a:t>Schmoker</a:t>
            </a:r>
            <a:r>
              <a:rPr lang="en-CA" dirty="0"/>
              <a:t>, </a:t>
            </a:r>
            <a:r>
              <a:rPr lang="en-CA" i="1" dirty="0"/>
              <a:t>Focus: Elevating the Essentials to Radically Improve Student Learning</a:t>
            </a:r>
            <a:r>
              <a:rPr lang="en-CA" dirty="0"/>
              <a:t>, 2011.</a:t>
            </a:r>
          </a:p>
          <a:p>
            <a:pPr marL="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087" y="1367406"/>
            <a:ext cx="2961685" cy="4438081"/>
          </a:xfrm>
          <a:prstGeom prst="rect">
            <a:avLst/>
          </a:prstGeom>
        </p:spPr>
      </p:pic>
      <p:sp>
        <p:nvSpPr>
          <p:cNvPr id="5" name="Rectangle 4"/>
          <p:cNvSpPr/>
          <p:nvPr/>
        </p:nvSpPr>
        <p:spPr>
          <a:xfrm>
            <a:off x="1120000" y="5951457"/>
            <a:ext cx="9391406" cy="369332"/>
          </a:xfrm>
          <a:prstGeom prst="rect">
            <a:avLst/>
          </a:prstGeom>
        </p:spPr>
        <p:txBody>
          <a:bodyPr wrap="square">
            <a:spAutoFit/>
          </a:bodyPr>
          <a:lstStyle/>
          <a:p>
            <a:r>
              <a:rPr lang="en-CA" dirty="0"/>
              <a:t>https://www.amazon.ca/Focus-Elevating-Essentials-Radically-Learning/dp/1416611304</a:t>
            </a:r>
          </a:p>
        </p:txBody>
      </p:sp>
    </p:spTree>
    <p:extLst>
      <p:ext uri="{BB962C8B-B14F-4D97-AF65-F5344CB8AC3E}">
        <p14:creationId xmlns:p14="http://schemas.microsoft.com/office/powerpoint/2010/main" val="53648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453006"/>
            <a:ext cx="10233800" cy="5922627"/>
          </a:xfrm>
        </p:spPr>
        <p:txBody>
          <a:bodyPr/>
          <a:lstStyle/>
          <a:p>
            <a:pPr marL="0" indent="0">
              <a:buNone/>
            </a:pPr>
            <a:r>
              <a:rPr lang="en-CA" dirty="0"/>
              <a:t>Daisy Christodoulou, </a:t>
            </a:r>
            <a:r>
              <a:rPr lang="en-CA" i="1" dirty="0"/>
              <a:t>Seven Myths About Education</a:t>
            </a:r>
            <a:r>
              <a:rPr lang="en-CA" dirty="0"/>
              <a:t>, 2014.</a:t>
            </a:r>
          </a:p>
          <a:p>
            <a:pPr marL="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087" y="1052512"/>
            <a:ext cx="3171825" cy="4752975"/>
          </a:xfrm>
          <a:prstGeom prst="rect">
            <a:avLst/>
          </a:prstGeom>
        </p:spPr>
      </p:pic>
      <p:sp>
        <p:nvSpPr>
          <p:cNvPr id="5" name="Rectangle 4"/>
          <p:cNvSpPr/>
          <p:nvPr/>
        </p:nvSpPr>
        <p:spPr>
          <a:xfrm>
            <a:off x="1119999" y="5865813"/>
            <a:ext cx="9659853" cy="369332"/>
          </a:xfrm>
          <a:prstGeom prst="rect">
            <a:avLst/>
          </a:prstGeom>
        </p:spPr>
        <p:txBody>
          <a:bodyPr wrap="square">
            <a:spAutoFit/>
          </a:bodyPr>
          <a:lstStyle/>
          <a:p>
            <a:r>
              <a:rPr lang="en-CA" dirty="0"/>
              <a:t>https://www.amazon.ca/Seven-Myths-About-Education-Christodoulou/dp/0415746825</a:t>
            </a:r>
          </a:p>
        </p:txBody>
      </p:sp>
    </p:spTree>
    <p:extLst>
      <p:ext uri="{BB962C8B-B14F-4D97-AF65-F5344CB8AC3E}">
        <p14:creationId xmlns:p14="http://schemas.microsoft.com/office/powerpoint/2010/main" val="2917247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486560"/>
            <a:ext cx="10233800" cy="6233021"/>
          </a:xfrm>
        </p:spPr>
        <p:txBody>
          <a:bodyPr/>
          <a:lstStyle/>
          <a:p>
            <a:pPr marL="0" indent="0">
              <a:buNone/>
            </a:pPr>
            <a:r>
              <a:rPr lang="en-CA" dirty="0"/>
              <a:t>Michael C. Zwaagstra, Rodney A. Clifton, and John C. Long, </a:t>
            </a:r>
            <a:r>
              <a:rPr lang="en-CA" i="1" dirty="0"/>
              <a:t>What’s Wrong With Our Schools and How We Can Fix Them</a:t>
            </a:r>
            <a:r>
              <a:rPr lang="en-CA" dirty="0"/>
              <a:t>, 2010.</a:t>
            </a:r>
          </a:p>
          <a:p>
            <a:pPr marL="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920" y="1329349"/>
            <a:ext cx="3171825" cy="4752975"/>
          </a:xfrm>
          <a:prstGeom prst="rect">
            <a:avLst/>
          </a:prstGeom>
        </p:spPr>
      </p:pic>
      <p:sp>
        <p:nvSpPr>
          <p:cNvPr id="5" name="Rectangle 4"/>
          <p:cNvSpPr/>
          <p:nvPr/>
        </p:nvSpPr>
        <p:spPr>
          <a:xfrm>
            <a:off x="1119999" y="6068713"/>
            <a:ext cx="9366239" cy="369332"/>
          </a:xfrm>
          <a:prstGeom prst="rect">
            <a:avLst/>
          </a:prstGeom>
        </p:spPr>
        <p:txBody>
          <a:bodyPr wrap="square">
            <a:spAutoFit/>
          </a:bodyPr>
          <a:lstStyle/>
          <a:p>
            <a:r>
              <a:rPr lang="en-CA" dirty="0"/>
              <a:t>https://www.amazon.ca/Whats-Wrong-Our-Schools-Them/dp/1607091585</a:t>
            </a:r>
          </a:p>
        </p:txBody>
      </p:sp>
    </p:spTree>
    <p:extLst>
      <p:ext uri="{BB962C8B-B14F-4D97-AF65-F5344CB8AC3E}">
        <p14:creationId xmlns:p14="http://schemas.microsoft.com/office/powerpoint/2010/main" val="145750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a:t>Common Features of 21</a:t>
            </a:r>
            <a:r>
              <a:rPr lang="en-CA" sz="4000" baseline="30000" dirty="0"/>
              <a:t>st</a:t>
            </a:r>
            <a:r>
              <a:rPr lang="en-CA" sz="4000" dirty="0"/>
              <a:t> Century Learning</a:t>
            </a:r>
          </a:p>
        </p:txBody>
      </p:sp>
      <p:sp>
        <p:nvSpPr>
          <p:cNvPr id="3" name="Content Placeholder 2"/>
          <p:cNvSpPr>
            <a:spLocks noGrp="1"/>
          </p:cNvSpPr>
          <p:nvPr>
            <p:ph idx="1"/>
          </p:nvPr>
        </p:nvSpPr>
        <p:spPr/>
        <p:txBody>
          <a:bodyPr>
            <a:normAutofit lnSpcReduction="10000"/>
          </a:bodyPr>
          <a:lstStyle/>
          <a:p>
            <a:r>
              <a:rPr lang="en-CA" sz="3200" dirty="0"/>
              <a:t>De-fronted classrooms</a:t>
            </a:r>
          </a:p>
          <a:p>
            <a:r>
              <a:rPr lang="en-CA" sz="3200" dirty="0"/>
              <a:t>Teachers as learning facilitators</a:t>
            </a:r>
          </a:p>
          <a:p>
            <a:r>
              <a:rPr lang="en-CA" sz="3200" dirty="0"/>
              <a:t>Project-based learning</a:t>
            </a:r>
          </a:p>
          <a:p>
            <a:r>
              <a:rPr lang="en-CA" sz="3200" dirty="0"/>
              <a:t>Inquiry/discovery learning</a:t>
            </a:r>
          </a:p>
          <a:p>
            <a:r>
              <a:rPr lang="en-CA" sz="3200" dirty="0"/>
              <a:t>Heavy use of technology and personal devices</a:t>
            </a:r>
          </a:p>
          <a:p>
            <a:r>
              <a:rPr lang="en-CA" sz="3200" dirty="0"/>
              <a:t>Student group work</a:t>
            </a:r>
          </a:p>
          <a:p>
            <a:r>
              <a:rPr lang="en-CA" sz="3200" dirty="0"/>
              <a:t>Interdisciplinary approach to subjects</a:t>
            </a:r>
          </a:p>
          <a:p>
            <a:r>
              <a:rPr lang="en-CA" sz="3200" dirty="0"/>
              <a:t>Less emphasis on memorization</a:t>
            </a:r>
          </a:p>
          <a:p>
            <a:endParaRPr lang="en-CA" dirty="0"/>
          </a:p>
        </p:txBody>
      </p:sp>
    </p:spTree>
    <p:extLst>
      <p:ext uri="{BB962C8B-B14F-4D97-AF65-F5344CB8AC3E}">
        <p14:creationId xmlns:p14="http://schemas.microsoft.com/office/powerpoint/2010/main" val="2540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Concluding Thoughts</a:t>
            </a:r>
          </a:p>
        </p:txBody>
      </p:sp>
      <p:sp>
        <p:nvSpPr>
          <p:cNvPr id="3" name="Content Placeholder 2"/>
          <p:cNvSpPr>
            <a:spLocks noGrp="1"/>
          </p:cNvSpPr>
          <p:nvPr>
            <p:ph idx="1"/>
          </p:nvPr>
        </p:nvSpPr>
        <p:spPr/>
        <p:txBody>
          <a:bodyPr/>
          <a:lstStyle/>
          <a:p>
            <a:r>
              <a:rPr lang="en-CA" dirty="0"/>
              <a:t>Remember that the key ideas being promoted by the 21</a:t>
            </a:r>
            <a:r>
              <a:rPr lang="en-CA" baseline="30000" dirty="0"/>
              <a:t>st</a:t>
            </a:r>
            <a:r>
              <a:rPr lang="en-CA" dirty="0"/>
              <a:t> Century Learning movement are not new.</a:t>
            </a:r>
          </a:p>
          <a:p>
            <a:r>
              <a:rPr lang="en-CA" dirty="0"/>
              <a:t>While content knowledge is often dismissed as secondary in importance, the reality is that knowledge is just as important as ever.</a:t>
            </a:r>
          </a:p>
          <a:p>
            <a:r>
              <a:rPr lang="en-CA" dirty="0"/>
              <a:t>Content knowledge is essential for reading comprehension, makes critical thinking possible, and empowers low SES students.</a:t>
            </a:r>
          </a:p>
          <a:p>
            <a:r>
              <a:rPr lang="en-CA" dirty="0"/>
              <a:t>There are good reasons for teachers to directly provide substantial content knowledge to their students.</a:t>
            </a:r>
          </a:p>
          <a:p>
            <a:endParaRPr lang="en-CA" dirty="0"/>
          </a:p>
        </p:txBody>
      </p:sp>
    </p:spTree>
    <p:extLst>
      <p:ext uri="{BB962C8B-B14F-4D97-AF65-F5344CB8AC3E}">
        <p14:creationId xmlns:p14="http://schemas.microsoft.com/office/powerpoint/2010/main" val="12356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Thank You for Your Attention!</a:t>
            </a:r>
          </a:p>
        </p:txBody>
      </p:sp>
      <p:sp>
        <p:nvSpPr>
          <p:cNvPr id="3" name="Content Placeholder 2"/>
          <p:cNvSpPr>
            <a:spLocks noGrp="1"/>
          </p:cNvSpPr>
          <p:nvPr>
            <p:ph idx="1"/>
          </p:nvPr>
        </p:nvSpPr>
        <p:spPr/>
        <p:txBody>
          <a:bodyPr/>
          <a:lstStyle/>
          <a:p>
            <a:pPr marL="0" indent="0">
              <a:buNone/>
            </a:pPr>
            <a:r>
              <a:rPr lang="en-CA" dirty="0"/>
              <a:t>Contact Information for Michael Zwaagstra:</a:t>
            </a:r>
          </a:p>
          <a:p>
            <a:pPr marL="0" indent="0">
              <a:buNone/>
            </a:pPr>
            <a:endParaRPr lang="en-CA" dirty="0"/>
          </a:p>
          <a:p>
            <a:pPr marL="0" indent="0">
              <a:buNone/>
            </a:pPr>
            <a:r>
              <a:rPr lang="en-CA" dirty="0"/>
              <a:t>Phone: 204-371-5125</a:t>
            </a:r>
          </a:p>
          <a:p>
            <a:pPr marL="0" indent="0">
              <a:buNone/>
            </a:pPr>
            <a:r>
              <a:rPr lang="en-CA" dirty="0"/>
              <a:t>Email: </a:t>
            </a:r>
            <a:r>
              <a:rPr lang="en-CA" dirty="0">
                <a:hlinkClick r:id="rId2"/>
              </a:rPr>
              <a:t>mzwaagstra@shaw.ca</a:t>
            </a:r>
            <a:endParaRPr lang="en-CA" dirty="0"/>
          </a:p>
          <a:p>
            <a:pPr marL="0" indent="0">
              <a:buNone/>
            </a:pPr>
            <a:r>
              <a:rPr lang="en-CA" dirty="0"/>
              <a:t>Website: </a:t>
            </a:r>
            <a:r>
              <a:rPr lang="en-CA" dirty="0">
                <a:hlinkClick r:id="rId3"/>
              </a:rPr>
              <a:t>michaelzwaagstra.com</a:t>
            </a:r>
            <a:r>
              <a:rPr lang="en-CA" dirty="0"/>
              <a:t>  </a:t>
            </a:r>
          </a:p>
          <a:p>
            <a:pPr marL="0" indent="0">
              <a:buNone/>
            </a:pPr>
            <a:r>
              <a:rPr lang="en-CA" dirty="0"/>
              <a:t>Twitter: @</a:t>
            </a:r>
            <a:r>
              <a:rPr lang="en-CA" dirty="0" err="1"/>
              <a:t>ZwaagstraM</a:t>
            </a:r>
            <a:r>
              <a:rPr lang="en-CA" dirty="0"/>
              <a:t>  </a:t>
            </a:r>
          </a:p>
        </p:txBody>
      </p:sp>
    </p:spTree>
    <p:extLst>
      <p:ext uri="{BB962C8B-B14F-4D97-AF65-F5344CB8AC3E}">
        <p14:creationId xmlns:p14="http://schemas.microsoft.com/office/powerpoint/2010/main" val="290413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a:t>Who said this?</a:t>
            </a:r>
          </a:p>
        </p:txBody>
      </p:sp>
      <p:sp>
        <p:nvSpPr>
          <p:cNvPr id="3" name="Content Placeholder 2"/>
          <p:cNvSpPr>
            <a:spLocks noGrp="1"/>
          </p:cNvSpPr>
          <p:nvPr>
            <p:ph idx="1"/>
          </p:nvPr>
        </p:nvSpPr>
        <p:spPr/>
        <p:txBody>
          <a:bodyPr>
            <a:normAutofit/>
          </a:bodyPr>
          <a:lstStyle/>
          <a:p>
            <a:pPr marL="0" indent="0">
              <a:buNone/>
            </a:pPr>
            <a:r>
              <a:rPr lang="en-CA" sz="3600" dirty="0"/>
              <a:t>“The older teacher thought first of his subject matter, that it get learned…. The good teacher of the newer view well understands how it is the process itself, especially as socially conditioned, that educates; and he makes every effort to get and keep the process going on such terms as will cause it to gain in ever more certain and intelligently-directed momentum. This is his chief aim. That attained, the rest follows.”</a:t>
            </a:r>
          </a:p>
        </p:txBody>
      </p:sp>
    </p:spTree>
    <p:extLst>
      <p:ext uri="{BB962C8B-B14F-4D97-AF65-F5344CB8AC3E}">
        <p14:creationId xmlns:p14="http://schemas.microsoft.com/office/powerpoint/2010/main" val="29415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William Heard Kilpatrick</a:t>
            </a:r>
          </a:p>
        </p:txBody>
      </p:sp>
      <p:sp>
        <p:nvSpPr>
          <p:cNvPr id="6" name="Content Placeholder 5"/>
          <p:cNvSpPr>
            <a:spLocks noGrp="1"/>
          </p:cNvSpPr>
          <p:nvPr>
            <p:ph idx="1"/>
          </p:nvPr>
        </p:nvSpPr>
        <p:spPr>
          <a:xfrm>
            <a:off x="1120000" y="1825625"/>
            <a:ext cx="10233800" cy="4717788"/>
          </a:xfrm>
        </p:spPr>
        <p:txBody>
          <a:bodyPr>
            <a:normAutofit/>
          </a:bodyPr>
          <a:lstStyle/>
          <a:p>
            <a:endParaRPr lang="en-CA" dirty="0"/>
          </a:p>
          <a:p>
            <a:endParaRPr lang="en-CA" dirty="0"/>
          </a:p>
          <a:p>
            <a:endParaRPr lang="en-CA" dirty="0"/>
          </a:p>
          <a:p>
            <a:endParaRPr lang="en-CA" dirty="0"/>
          </a:p>
          <a:p>
            <a:endParaRPr lang="en-CA" dirty="0"/>
          </a:p>
          <a:p>
            <a:endParaRPr lang="en-CA" dirty="0"/>
          </a:p>
          <a:p>
            <a:endParaRPr lang="en-CA" dirty="0"/>
          </a:p>
          <a:p>
            <a:pPr marL="0" indent="0">
              <a:buNone/>
            </a:pPr>
            <a:r>
              <a:rPr lang="en-CA" dirty="0"/>
              <a:t>William Heard Kilpatrick, </a:t>
            </a:r>
            <a:r>
              <a:rPr lang="en-CA" i="1" dirty="0"/>
              <a:t>Remaking the Curriculum</a:t>
            </a:r>
            <a:r>
              <a:rPr lang="en-CA" dirty="0"/>
              <a:t>, 1936, pp. 55-56.</a:t>
            </a:r>
          </a:p>
          <a:p>
            <a:pPr marL="0" indent="0">
              <a:buNone/>
            </a:pPr>
            <a:endParaRPr lang="en-CA" sz="1200" dirty="0"/>
          </a:p>
          <a:p>
            <a:pPr marL="0" indent="0">
              <a:buNone/>
            </a:pPr>
            <a:r>
              <a:rPr lang="en-CA" sz="1200" dirty="0"/>
              <a:t>http://greatthoughtstreasury.com/author/william-kilpatrick-fully-william-heard-kilpatrick</a:t>
            </a:r>
          </a:p>
        </p:txBody>
      </p:sp>
      <p:pic>
        <p:nvPicPr>
          <p:cNvPr id="7" name="Picture 6"/>
          <p:cNvPicPr>
            <a:picLocks noChangeAspect="1"/>
          </p:cNvPicPr>
          <p:nvPr/>
        </p:nvPicPr>
        <p:blipFill>
          <a:blip r:embed="rId2"/>
          <a:stretch>
            <a:fillRect/>
          </a:stretch>
        </p:blipFill>
        <p:spPr>
          <a:xfrm>
            <a:off x="2238972" y="1721146"/>
            <a:ext cx="2738043" cy="346587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87" y="3428981"/>
            <a:ext cx="25" cy="38"/>
          </a:xfrm>
          <a:prstGeom prst="rect">
            <a:avLst/>
          </a:prstGeom>
        </p:spPr>
      </p:pic>
      <p:pic>
        <p:nvPicPr>
          <p:cNvPr id="9" name="Picture 8"/>
          <p:cNvPicPr>
            <a:picLocks noChangeAspect="1"/>
          </p:cNvPicPr>
          <p:nvPr/>
        </p:nvPicPr>
        <p:blipFill>
          <a:blip r:embed="rId4"/>
          <a:stretch>
            <a:fillRect/>
          </a:stretch>
        </p:blipFill>
        <p:spPr>
          <a:xfrm>
            <a:off x="7040568" y="1721146"/>
            <a:ext cx="2220877" cy="3435419"/>
          </a:xfrm>
          <a:prstGeom prst="rect">
            <a:avLst/>
          </a:prstGeom>
        </p:spPr>
      </p:pic>
    </p:spTree>
    <p:extLst>
      <p:ext uri="{BB962C8B-B14F-4D97-AF65-F5344CB8AC3E}">
        <p14:creationId xmlns:p14="http://schemas.microsoft.com/office/powerpoint/2010/main" val="279071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268448"/>
            <a:ext cx="10233800" cy="5908515"/>
          </a:xfrm>
        </p:spPr>
        <p:txBody>
          <a:bodyPr>
            <a:normAutofit/>
          </a:bodyPr>
          <a:lstStyle/>
          <a:p>
            <a:pPr marL="0" indent="0">
              <a:buNone/>
            </a:pPr>
            <a:r>
              <a:rPr lang="en-CA" sz="3200" dirty="0"/>
              <a:t>“For teaching purposes, this older outlook customarily organized these items logically into subjects and assigned for the daily lesson some convenient subdivision for the subject…. In this discussion, this atomistic view of objectives, with its logical order of learning by separated subjects in long-range advance of actual use, is totally and wholly rejected as thoroughly misleading and mischievous, being in fact the antithetical opposite of the best available conceptions both of the life process and of learning. In contrast with such an atomistic and static conception of objectives the aim here is to set forth dynamic objectives inherently related to life as a process and therefore to natural and useful learning.” (pp. 108-109)</a:t>
            </a:r>
          </a:p>
        </p:txBody>
      </p:sp>
    </p:spTree>
    <p:extLst>
      <p:ext uri="{BB962C8B-B14F-4D97-AF65-F5344CB8AC3E}">
        <p14:creationId xmlns:p14="http://schemas.microsoft.com/office/powerpoint/2010/main" val="429265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1220"/>
          </a:xfrm>
        </p:spPr>
        <p:txBody>
          <a:bodyPr>
            <a:normAutofit/>
          </a:bodyPr>
          <a:lstStyle/>
          <a:p>
            <a:pPr algn="ctr"/>
            <a:r>
              <a:rPr lang="en-CA" sz="3600" dirty="0"/>
              <a:t>How New is 21</a:t>
            </a:r>
            <a:r>
              <a:rPr lang="en-CA" sz="3600" baseline="30000" dirty="0"/>
              <a:t>st</a:t>
            </a:r>
            <a:r>
              <a:rPr lang="en-CA" sz="3600" dirty="0"/>
              <a:t> Century Learning?</a:t>
            </a:r>
          </a:p>
        </p:txBody>
      </p:sp>
      <p:sp>
        <p:nvSpPr>
          <p:cNvPr id="3" name="Content Placeholder 2"/>
          <p:cNvSpPr>
            <a:spLocks noGrp="1"/>
          </p:cNvSpPr>
          <p:nvPr>
            <p:ph idx="1"/>
          </p:nvPr>
        </p:nvSpPr>
        <p:spPr>
          <a:xfrm>
            <a:off x="1120000" y="956346"/>
            <a:ext cx="10233800" cy="5220617"/>
          </a:xfrm>
        </p:spPr>
        <p:txBody>
          <a:bodyPr>
            <a:normAutofit lnSpcReduction="10000"/>
          </a:bodyPr>
          <a:lstStyle/>
          <a:p>
            <a:pPr marL="0" indent="0">
              <a:buNone/>
            </a:pPr>
            <a:r>
              <a:rPr lang="en-CA" dirty="0"/>
              <a:t>“Today we live in a state of constant change. It is a technology-rich world, where communication is instant and information is immediately accessible. The way we interact with each other personally, socially, and at work has changed forever. Knowledge is growing and information is changing extremely quickly, creating new possibilities. This is the world our students are entering.”</a:t>
            </a:r>
          </a:p>
          <a:p>
            <a:pPr marL="0" indent="0">
              <a:buNone/>
            </a:pPr>
            <a:r>
              <a:rPr lang="en-CA" dirty="0"/>
              <a:t>BC Ministry of Education: https://curriculum.gov.bc.ca/curriculum-info (Accessed February 20, 2017)</a:t>
            </a:r>
          </a:p>
          <a:p>
            <a:pPr marL="0" indent="0">
              <a:buNone/>
            </a:pPr>
            <a:r>
              <a:rPr lang="en-CA" dirty="0"/>
              <a:t>“Am I wrong in thinking that education is changing now more than ever before? Life is vastly more complex in detail, and we are far more tied up with others about us even to our most distant neighbours.” </a:t>
            </a:r>
          </a:p>
          <a:p>
            <a:pPr marL="0" indent="0">
              <a:buNone/>
            </a:pPr>
            <a:r>
              <a:rPr lang="en-CA" dirty="0"/>
              <a:t>William Heard Kilpatrick, </a:t>
            </a:r>
            <a:r>
              <a:rPr lang="en-CA" i="1" dirty="0"/>
              <a:t>Foundations of Method</a:t>
            </a:r>
            <a:r>
              <a:rPr lang="en-CA" dirty="0"/>
              <a:t>, 1925.</a:t>
            </a:r>
          </a:p>
        </p:txBody>
      </p:sp>
    </p:spTree>
    <p:extLst>
      <p:ext uri="{BB962C8B-B14F-4D97-AF65-F5344CB8AC3E}">
        <p14:creationId xmlns:p14="http://schemas.microsoft.com/office/powerpoint/2010/main" val="195111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Key Area of Concern</a:t>
            </a:r>
          </a:p>
        </p:txBody>
      </p:sp>
      <p:sp>
        <p:nvSpPr>
          <p:cNvPr id="3" name="Content Placeholder 2"/>
          <p:cNvSpPr>
            <a:spLocks noGrp="1"/>
          </p:cNvSpPr>
          <p:nvPr>
            <p:ph idx="1"/>
          </p:nvPr>
        </p:nvSpPr>
        <p:spPr/>
        <p:txBody>
          <a:bodyPr/>
          <a:lstStyle/>
          <a:p>
            <a:pPr marL="0" indent="0">
              <a:buNone/>
            </a:pPr>
            <a:r>
              <a:rPr lang="en-CA" dirty="0"/>
              <a:t>“What and how we teach our students has been redesigned to provide greater flexibility for teachers, while allowing space and time for students to develop their skills and explore their passions and interests. The deep understanding and application of knowledge is at the centre of the new model, </a:t>
            </a:r>
            <a:r>
              <a:rPr lang="en-CA" b="1" dirty="0"/>
              <a:t>as opposed to the memory and recall of facts that previously shaped education around the globe for many decades.</a:t>
            </a:r>
            <a:r>
              <a:rPr lang="en-CA" dirty="0"/>
              <a:t>”</a:t>
            </a:r>
          </a:p>
          <a:p>
            <a:pPr marL="0" indent="0">
              <a:buNone/>
            </a:pPr>
            <a:r>
              <a:rPr lang="en-CA" dirty="0"/>
              <a:t>BC Ministry of Education: https://curriculum.gov.bc.ca/curriculum-info (Accessed February 20, 2017)</a:t>
            </a:r>
          </a:p>
          <a:p>
            <a:pPr marL="0" indent="0">
              <a:buNone/>
            </a:pPr>
            <a:endParaRPr lang="en-CA" dirty="0"/>
          </a:p>
        </p:txBody>
      </p:sp>
    </p:spTree>
    <p:extLst>
      <p:ext uri="{BB962C8B-B14F-4D97-AF65-F5344CB8AC3E}">
        <p14:creationId xmlns:p14="http://schemas.microsoft.com/office/powerpoint/2010/main" val="241104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Why Focusing on Content Knowledge is Important</a:t>
            </a:r>
          </a:p>
        </p:txBody>
      </p:sp>
      <p:sp>
        <p:nvSpPr>
          <p:cNvPr id="3" name="Content Placeholder 2"/>
          <p:cNvSpPr>
            <a:spLocks noGrp="1"/>
          </p:cNvSpPr>
          <p:nvPr>
            <p:ph idx="1"/>
          </p:nvPr>
        </p:nvSpPr>
        <p:spPr/>
        <p:txBody>
          <a:bodyPr>
            <a:normAutofit/>
          </a:bodyPr>
          <a:lstStyle/>
          <a:p>
            <a:pPr marL="514350" indent="-514350">
              <a:buAutoNum type="arabicParenR"/>
            </a:pPr>
            <a:r>
              <a:rPr lang="en-CA" sz="3600" dirty="0"/>
              <a:t>It is essential for reading comprehension.</a:t>
            </a:r>
          </a:p>
          <a:p>
            <a:pPr marL="514350" indent="-514350">
              <a:buAutoNum type="arabicParenR"/>
            </a:pPr>
            <a:endParaRPr lang="en-CA" sz="3600" dirty="0"/>
          </a:p>
          <a:p>
            <a:pPr marL="514350" indent="-514350">
              <a:buAutoNum type="arabicParenR"/>
            </a:pPr>
            <a:r>
              <a:rPr lang="en-CA" sz="3600" dirty="0"/>
              <a:t>It makes critical thinking possible.</a:t>
            </a:r>
          </a:p>
          <a:p>
            <a:pPr marL="514350" indent="-514350">
              <a:buAutoNum type="arabicParenR"/>
            </a:pPr>
            <a:endParaRPr lang="en-CA" sz="3600" dirty="0"/>
          </a:p>
          <a:p>
            <a:pPr marL="514350" indent="-514350">
              <a:buAutoNum type="arabicParenR"/>
            </a:pPr>
            <a:r>
              <a:rPr lang="en-CA" sz="3600" dirty="0"/>
              <a:t>It empowers students from low-socioeconomic backgrounds.</a:t>
            </a:r>
          </a:p>
        </p:txBody>
      </p:sp>
    </p:spTree>
    <p:extLst>
      <p:ext uri="{BB962C8B-B14F-4D97-AF65-F5344CB8AC3E}">
        <p14:creationId xmlns:p14="http://schemas.microsoft.com/office/powerpoint/2010/main" val="69297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394</TotalTime>
  <Words>1960</Words>
  <Application>Microsoft Office PowerPoint</Application>
  <PresentationFormat>Widescreen</PresentationFormat>
  <Paragraphs>142</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Corbel</vt:lpstr>
      <vt:lpstr>Depth</vt:lpstr>
      <vt:lpstr>Content Knowledge:  The Key to 21st Century Learning</vt:lpstr>
      <vt:lpstr>21st Century Learning Quotes</vt:lpstr>
      <vt:lpstr>Common Features of 21st Century Learning</vt:lpstr>
      <vt:lpstr>Who said this?</vt:lpstr>
      <vt:lpstr>William Heard Kilpatrick</vt:lpstr>
      <vt:lpstr>PowerPoint Presentation</vt:lpstr>
      <vt:lpstr>How New is 21st Century Learning?</vt:lpstr>
      <vt:lpstr>Key Area of Concern</vt:lpstr>
      <vt:lpstr>Why Focusing on Content Knowledge is Important</vt:lpstr>
      <vt:lpstr>Reading Comprehension</vt:lpstr>
      <vt:lpstr>Research Study #1</vt:lpstr>
      <vt:lpstr>Research Study #2</vt:lpstr>
      <vt:lpstr>Research Study #3</vt:lpstr>
      <vt:lpstr>Critical Thinking</vt:lpstr>
      <vt:lpstr>Research Study #1</vt:lpstr>
      <vt:lpstr>Research Study #2</vt:lpstr>
      <vt:lpstr>Research Study #3</vt:lpstr>
      <vt:lpstr>Empowering Disadvantaged Students</vt:lpstr>
      <vt:lpstr>Research Study #1</vt:lpstr>
      <vt:lpstr>Research Study #2</vt:lpstr>
      <vt:lpstr>Research Study #3</vt:lpstr>
      <vt:lpstr>PS 124 in Queens, New York</vt:lpstr>
      <vt:lpstr>Recommended Resources</vt:lpstr>
      <vt:lpstr>PowerPoint Presentation</vt:lpstr>
      <vt:lpstr>PowerPoint Presentation</vt:lpstr>
      <vt:lpstr>PowerPoint Presentation</vt:lpstr>
      <vt:lpstr>PowerPoint Presentation</vt:lpstr>
      <vt:lpstr>PowerPoint Presentation</vt:lpstr>
      <vt:lpstr>PowerPoint Presentation</vt:lpstr>
      <vt:lpstr>Concluding Thoughts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Knowledge:  The Key to 21st Century Learning</dc:title>
  <dc:creator>Michael Zwaagstra</dc:creator>
  <cp:lastModifiedBy>Michael Zwaagstra</cp:lastModifiedBy>
  <cp:revision>60</cp:revision>
  <dcterms:created xsi:type="dcterms:W3CDTF">2017-02-20T16:47:13Z</dcterms:created>
  <dcterms:modified xsi:type="dcterms:W3CDTF">2017-03-14T01:37:56Z</dcterms:modified>
</cp:coreProperties>
</file>